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83" r:id="rId3"/>
    <p:sldId id="384" r:id="rId4"/>
    <p:sldId id="385" r:id="rId5"/>
    <p:sldId id="388" r:id="rId6"/>
    <p:sldId id="386" r:id="rId7"/>
    <p:sldId id="387" r:id="rId8"/>
    <p:sldId id="389" r:id="rId9"/>
    <p:sldId id="390" r:id="rId10"/>
    <p:sldId id="391" r:id="rId11"/>
    <p:sldId id="392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3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Svijetli stil 1 - Isticanj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ijetli stil 1 - Isticanj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ijetli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ijetli stil 1 - Isticanj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Svijetli stil 1 - Isticanj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ijetli stil 1 - Isticanj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2467" autoAdjust="0"/>
  </p:normalViewPr>
  <p:slideViewPr>
    <p:cSldViewPr snapToGrid="0">
      <p:cViewPr varScale="1">
        <p:scale>
          <a:sx n="78" d="100"/>
          <a:sy n="78" d="100"/>
        </p:scale>
        <p:origin x="67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e-sfera.hr/dodatni-digitalni-sadrzaji/51fb47f5-1e85-4aac-b1a5-e615c75c39d7/assets/audio/49_the_wind_and_the_sun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 fontScale="90000"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6: </a:t>
            </a:r>
            <a:br>
              <a:rPr lang="hr-HR" sz="6600" b="1">
                <a:solidFill>
                  <a:srgbClr val="FF0000"/>
                </a:solidFill>
              </a:rPr>
            </a:br>
            <a:r>
              <a:rPr lang="hr-HR" sz="6600" b="1">
                <a:solidFill>
                  <a:srgbClr val="FF0000"/>
                </a:solidFill>
              </a:rPr>
              <a:t>Around the world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3941" y="3216790"/>
            <a:ext cx="6682245" cy="1655762"/>
          </a:xfrm>
        </p:spPr>
        <p:txBody>
          <a:bodyPr>
            <a:normAutofit fontScale="92500" lnSpcReduction="20000"/>
          </a:bodyPr>
          <a:lstStyle/>
          <a:p>
            <a:r>
              <a:rPr lang="hr-HR" sz="6600"/>
              <a:t>The wind and </a:t>
            </a:r>
          </a:p>
          <a:p>
            <a:r>
              <a:rPr lang="hr-HR" sz="6600"/>
              <a:t>the sun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D4115E7-C7D5-4A05-B72E-D11038D4F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35" y="1110343"/>
            <a:ext cx="5391150" cy="6858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F0F05D3-44D6-4F85-BFD2-5CCDF7F81BEE}"/>
              </a:ext>
            </a:extLst>
          </p:cNvPr>
          <p:cNvSpPr txBox="1"/>
          <p:nvPr/>
        </p:nvSpPr>
        <p:spPr>
          <a:xfrm>
            <a:off x="673239" y="2358851"/>
            <a:ext cx="11173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U malim grupama osmislite igrokaz na temelju priče. </a:t>
            </a:r>
          </a:p>
          <a:p>
            <a:endParaRPr lang="hr-HR" sz="2400" i="1" dirty="0"/>
          </a:p>
          <a:p>
            <a:pPr marL="457200" indent="-457200">
              <a:buAutoNum type="arabicParenR"/>
            </a:pPr>
            <a:r>
              <a:rPr lang="hr-HR" sz="2400" i="1" dirty="0"/>
              <a:t>Osmislite scenarij.</a:t>
            </a:r>
          </a:p>
          <a:p>
            <a:pPr marL="457200" indent="-457200">
              <a:buAutoNum type="arabicParenR"/>
            </a:pPr>
            <a:r>
              <a:rPr lang="hr-HR" sz="2400" i="1" dirty="0"/>
              <a:t>Podijelite uloge i dogovorite se hoćete li koristiti rekvizite. Kakvi će rekviziti biti?</a:t>
            </a:r>
          </a:p>
          <a:p>
            <a:pPr marL="457200" indent="-457200">
              <a:buAutoNum type="arabicParenR"/>
            </a:pPr>
            <a:endParaRPr lang="hr-HR" sz="2400" i="1" dirty="0"/>
          </a:p>
          <a:p>
            <a:r>
              <a:rPr lang="hr-HR" sz="2400" i="1" dirty="0"/>
              <a:t>Kad ste osmislili svoj igrokaz, predajte svoj scenarij učitelju, a vi odglumite priču razredu.</a:t>
            </a:r>
          </a:p>
          <a:p>
            <a:endParaRPr lang="hr-HR" sz="2400" i="1" dirty="0"/>
          </a:p>
        </p:txBody>
      </p:sp>
    </p:spTree>
    <p:extLst>
      <p:ext uri="{BB962C8B-B14F-4D97-AF65-F5344CB8AC3E}">
        <p14:creationId xmlns:p14="http://schemas.microsoft.com/office/powerpoint/2010/main" val="238005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74DBD4C0-714B-4B2E-B975-0A6F71753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29" y="202922"/>
            <a:ext cx="5391150" cy="6858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BFBE1FC-FC5F-41AE-A5D8-9DA06C24C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95" y="1892785"/>
            <a:ext cx="11103428" cy="2179814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FAB63293-419A-421E-B776-4D3326395BD7}"/>
              </a:ext>
            </a:extLst>
          </p:cNvPr>
          <p:cNvSpPr txBox="1"/>
          <p:nvPr/>
        </p:nvSpPr>
        <p:spPr>
          <a:xfrm>
            <a:off x="2025581" y="4072599"/>
            <a:ext cx="7693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Answer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questions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notebook</a:t>
            </a:r>
            <a:r>
              <a:rPr lang="hr-HR" sz="2400" dirty="0"/>
              <a:t>. </a:t>
            </a:r>
          </a:p>
          <a:p>
            <a:r>
              <a:rPr lang="hr-HR" sz="2400" dirty="0"/>
              <a:t> </a:t>
            </a:r>
            <a:endParaRPr lang="hr-HR" sz="2400" i="1" dirty="0"/>
          </a:p>
          <a:p>
            <a:r>
              <a:rPr lang="hr-HR" sz="2400" dirty="0" err="1"/>
              <a:t>Which</a:t>
            </a:r>
            <a:r>
              <a:rPr lang="hr-HR" sz="2400" dirty="0"/>
              <a:t> </a:t>
            </a:r>
            <a:r>
              <a:rPr lang="hr-HR" sz="2400" dirty="0" err="1"/>
              <a:t>sketch</a:t>
            </a:r>
            <a:r>
              <a:rPr lang="hr-HR" sz="2400" dirty="0"/>
              <a:t> </a:t>
            </a:r>
            <a:r>
              <a:rPr lang="hr-HR" sz="2400" dirty="0" err="1"/>
              <a:t>was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best</a:t>
            </a:r>
            <a:r>
              <a:rPr lang="hr-HR" sz="2400" dirty="0"/>
              <a:t>? </a:t>
            </a:r>
            <a:r>
              <a:rPr lang="hr-HR" sz="2400" dirty="0" err="1"/>
              <a:t>Why</a:t>
            </a:r>
            <a:r>
              <a:rPr lang="hr-HR" sz="2400" dirty="0"/>
              <a:t>? </a:t>
            </a:r>
          </a:p>
          <a:p>
            <a:endParaRPr lang="hr-HR" sz="2400" dirty="0"/>
          </a:p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could</a:t>
            </a:r>
            <a:r>
              <a:rPr lang="hr-HR" sz="2400" dirty="0"/>
              <a:t> </a:t>
            </a:r>
            <a:r>
              <a:rPr lang="hr-HR" sz="2400" dirty="0" err="1"/>
              <a:t>have</a:t>
            </a:r>
            <a:r>
              <a:rPr lang="hr-HR" sz="2400" dirty="0"/>
              <a:t> </a:t>
            </a:r>
            <a:r>
              <a:rPr lang="hr-HR" sz="2400" dirty="0" err="1"/>
              <a:t>they</a:t>
            </a:r>
            <a:r>
              <a:rPr lang="hr-HR" sz="2400" dirty="0"/>
              <a:t> </a:t>
            </a:r>
            <a:r>
              <a:rPr lang="hr-HR" sz="2400" dirty="0" err="1"/>
              <a:t>done</a:t>
            </a:r>
            <a:r>
              <a:rPr lang="hr-HR" sz="2400" dirty="0"/>
              <a:t> </a:t>
            </a:r>
            <a:r>
              <a:rPr lang="hr-HR" sz="2400" dirty="0" err="1"/>
              <a:t>better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their</a:t>
            </a:r>
            <a:r>
              <a:rPr lang="hr-HR" sz="2400" dirty="0"/>
              <a:t> </a:t>
            </a:r>
            <a:r>
              <a:rPr lang="hr-HR" sz="2400" dirty="0" err="1"/>
              <a:t>sketch</a:t>
            </a:r>
            <a:r>
              <a:rPr lang="hr-H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299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836B00B-6D59-4818-BD88-3681E3DFA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5944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D43DF43-EA96-4EA8-8086-8D150FF2B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1605"/>
            <a:ext cx="12192000" cy="2266950"/>
          </a:xfrm>
          <a:prstGeom prst="rect">
            <a:avLst/>
          </a:prstGeom>
          <a:ln w="50800">
            <a:solidFill>
              <a:srgbClr val="C00000"/>
            </a:solidFill>
          </a:ln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B8DA3D78-ED0D-4022-8E27-C83189F16E26}"/>
              </a:ext>
            </a:extLst>
          </p:cNvPr>
          <p:cNvSpPr txBox="1"/>
          <p:nvPr/>
        </p:nvSpPr>
        <p:spPr>
          <a:xfrm>
            <a:off x="272374" y="747833"/>
            <a:ext cx="112938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Finish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sentences</a:t>
            </a:r>
            <a:r>
              <a:rPr lang="hr-HR" sz="2600" dirty="0"/>
              <a:t> as </a:t>
            </a:r>
            <a:r>
              <a:rPr lang="hr-HR" sz="2600" dirty="0" err="1"/>
              <a:t>if</a:t>
            </a:r>
            <a:r>
              <a:rPr lang="hr-HR" sz="2600" dirty="0"/>
              <a:t>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were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classmate</a:t>
            </a:r>
            <a:r>
              <a:rPr lang="hr-HR" sz="2600" dirty="0"/>
              <a:t>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03B92507-E0E0-458C-B190-00DC44E3F752}"/>
              </a:ext>
            </a:extLst>
          </p:cNvPr>
          <p:cNvSpPr txBox="1"/>
          <p:nvPr/>
        </p:nvSpPr>
        <p:spPr>
          <a:xfrm>
            <a:off x="380999" y="4538664"/>
            <a:ext cx="112938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When</a:t>
            </a:r>
            <a:r>
              <a:rPr lang="hr-HR" sz="2600" dirty="0"/>
              <a:t>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finish</a:t>
            </a:r>
            <a:r>
              <a:rPr lang="hr-HR" sz="2600" dirty="0"/>
              <a:t>, </a:t>
            </a:r>
            <a:r>
              <a:rPr lang="hr-HR" sz="2600" dirty="0" err="1"/>
              <a:t>read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sentences</a:t>
            </a:r>
            <a:r>
              <a:rPr lang="hr-HR" sz="2600" dirty="0"/>
              <a:t> to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classmate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check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answers</a:t>
            </a:r>
            <a:r>
              <a:rPr lang="hr-HR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100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D343F1B-1047-4063-90A8-51C4D90AA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35021"/>
            <a:ext cx="7754334" cy="559340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1B5B5A10-693A-49AA-9D3B-A195B250406F}"/>
              </a:ext>
            </a:extLst>
          </p:cNvPr>
          <p:cNvSpPr txBox="1"/>
          <p:nvPr/>
        </p:nvSpPr>
        <p:spPr>
          <a:xfrm>
            <a:off x="8055965" y="1992895"/>
            <a:ext cx="40304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Who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talking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r>
              <a:rPr lang="hr-HR" sz="2400" dirty="0" err="1"/>
              <a:t>What</a:t>
            </a:r>
            <a:r>
              <a:rPr lang="hr-HR" sz="2400" dirty="0"/>
              <a:t> do </a:t>
            </a:r>
            <a:r>
              <a:rPr lang="hr-HR" sz="2400" dirty="0" err="1"/>
              <a:t>they</a:t>
            </a:r>
            <a:r>
              <a:rPr lang="hr-HR" sz="2400" dirty="0"/>
              <a:t> </a:t>
            </a:r>
            <a:r>
              <a:rPr lang="hr-HR" sz="2400" dirty="0" err="1"/>
              <a:t>like</a:t>
            </a:r>
            <a:r>
              <a:rPr lang="hr-HR" sz="2400" dirty="0"/>
              <a:t>?</a:t>
            </a:r>
          </a:p>
          <a:p>
            <a:endParaRPr lang="hr-HR" sz="2400" i="1" dirty="0"/>
          </a:p>
          <a:p>
            <a:r>
              <a:rPr lang="hr-HR" sz="2400" dirty="0"/>
              <a:t>Are </a:t>
            </a:r>
            <a:r>
              <a:rPr lang="hr-HR" sz="2400" dirty="0" err="1"/>
              <a:t>they</a:t>
            </a:r>
            <a:r>
              <a:rPr lang="hr-HR" sz="2400" dirty="0"/>
              <a:t> </a:t>
            </a:r>
            <a:r>
              <a:rPr lang="hr-HR" sz="2400" dirty="0" err="1"/>
              <a:t>friends</a:t>
            </a:r>
            <a:r>
              <a:rPr lang="hr-HR" sz="2400" dirty="0"/>
              <a:t>?</a:t>
            </a:r>
          </a:p>
          <a:p>
            <a:endParaRPr lang="hr-HR" sz="2400" i="1" dirty="0"/>
          </a:p>
          <a:p>
            <a:endParaRPr lang="hr-HR" sz="2400" i="1" dirty="0"/>
          </a:p>
        </p:txBody>
      </p:sp>
      <p:pic>
        <p:nvPicPr>
          <p:cNvPr id="3" name="49_the_wind_and_the_sun">
            <a:hlinkClick r:id="" action="ppaction://media"/>
            <a:extLst>
              <a:ext uri="{FF2B5EF4-FFF2-40B4-BE49-F238E27FC236}">
                <a16:creationId xmlns:a16="http://schemas.microsoft.com/office/drawing/2014/main" id="{84E639A2-860A-46F0-AC72-EC4A9F6E99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5477" y="6172199"/>
            <a:ext cx="487363" cy="487363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D67619A9-D643-4A1C-B3C5-207F6D6BD3CF}"/>
              </a:ext>
            </a:extLst>
          </p:cNvPr>
          <p:cNvSpPr txBox="1"/>
          <p:nvPr/>
        </p:nvSpPr>
        <p:spPr>
          <a:xfrm>
            <a:off x="8497923" y="5202145"/>
            <a:ext cx="35092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>
                <a:hlinkClick r:id="rId6"/>
              </a:rPr>
              <a:t>https://www.e-sfera.hr/dodatni-digitalni-sadrzaji/51fb47f5-1e85-4aac-b1a5-e615c75c39d7/assets/audio/49_the_wind_and_the_sun.mp3</a:t>
            </a:r>
            <a:r>
              <a:rPr lang="hr-HR"/>
              <a:t>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07504783-4200-41A4-AF26-1CAE37A5C64E}"/>
              </a:ext>
            </a:extLst>
          </p:cNvPr>
          <p:cNvSpPr txBox="1"/>
          <p:nvPr/>
        </p:nvSpPr>
        <p:spPr>
          <a:xfrm>
            <a:off x="8055965" y="1808229"/>
            <a:ext cx="40304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Who </a:t>
            </a:r>
            <a:r>
              <a:rPr lang="hr-HR" sz="2400" dirty="0" err="1"/>
              <a:t>is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road</a:t>
            </a:r>
            <a:r>
              <a:rPr lang="hr-HR" sz="2400" dirty="0"/>
              <a:t>?</a:t>
            </a:r>
          </a:p>
          <a:p>
            <a:endParaRPr lang="hr-HR" sz="2400" i="1" dirty="0"/>
          </a:p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he </a:t>
            </a:r>
            <a:r>
              <a:rPr lang="hr-HR" sz="2400" dirty="0" err="1"/>
              <a:t>wearing</a:t>
            </a:r>
            <a:r>
              <a:rPr lang="hr-HR" sz="2400" dirty="0"/>
              <a:t>?</a:t>
            </a:r>
          </a:p>
          <a:p>
            <a:endParaRPr lang="hr-HR" sz="2400" i="1" dirty="0"/>
          </a:p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does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Wind </a:t>
            </a:r>
            <a:r>
              <a:rPr lang="hr-HR" sz="2400" dirty="0" err="1"/>
              <a:t>want</a:t>
            </a:r>
            <a:r>
              <a:rPr lang="hr-HR" sz="2400" dirty="0"/>
              <a:t> to do?</a:t>
            </a:r>
          </a:p>
          <a:p>
            <a:endParaRPr lang="hr-HR" sz="2400" i="1" dirty="0"/>
          </a:p>
          <a:p>
            <a:endParaRPr lang="hr-HR" sz="2400" i="1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EC64AE6-F02A-4B7A-A07D-4AAC7FC3EE93}"/>
              </a:ext>
            </a:extLst>
          </p:cNvPr>
          <p:cNvSpPr txBox="1"/>
          <p:nvPr/>
        </p:nvSpPr>
        <p:spPr>
          <a:xfrm>
            <a:off x="7976682" y="491247"/>
            <a:ext cx="4109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does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Wind do?</a:t>
            </a:r>
          </a:p>
          <a:p>
            <a:endParaRPr lang="hr-HR" sz="2400" dirty="0"/>
          </a:p>
          <a:p>
            <a:r>
              <a:rPr lang="hr-HR" sz="2400" dirty="0" err="1"/>
              <a:t>Does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man</a:t>
            </a:r>
            <a:r>
              <a:rPr lang="hr-HR" sz="2400" dirty="0"/>
              <a:t> take </a:t>
            </a:r>
            <a:r>
              <a:rPr lang="hr-HR" sz="2400" dirty="0" err="1"/>
              <a:t>off</a:t>
            </a:r>
            <a:r>
              <a:rPr lang="hr-HR" sz="2400" dirty="0"/>
              <a:t> </a:t>
            </a:r>
            <a:r>
              <a:rPr lang="hr-HR" sz="2400" dirty="0" err="1"/>
              <a:t>his</a:t>
            </a:r>
            <a:r>
              <a:rPr lang="hr-HR" sz="2400" dirty="0"/>
              <a:t> </a:t>
            </a:r>
            <a:r>
              <a:rPr lang="hr-HR" sz="2400" dirty="0" err="1"/>
              <a:t>coat</a:t>
            </a:r>
            <a:r>
              <a:rPr lang="hr-HR" sz="2400" dirty="0"/>
              <a:t>?</a:t>
            </a:r>
            <a:br>
              <a:rPr lang="hr-HR" sz="2400" dirty="0"/>
            </a:br>
            <a:endParaRPr lang="hr-HR" sz="2400" dirty="0"/>
          </a:p>
          <a:p>
            <a:r>
              <a:rPr lang="hr-HR" sz="2400" dirty="0"/>
              <a:t>How </a:t>
            </a:r>
            <a:r>
              <a:rPr lang="hr-HR" sz="2400" dirty="0" err="1"/>
              <a:t>does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Wind </a:t>
            </a:r>
            <a:r>
              <a:rPr lang="hr-HR" sz="2400" dirty="0" err="1"/>
              <a:t>feel</a:t>
            </a:r>
            <a:r>
              <a:rPr lang="hr-HR" sz="2400" dirty="0"/>
              <a:t>?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D2035FE6-FAB5-4345-8D65-68547F9A2FAB}"/>
              </a:ext>
            </a:extLst>
          </p:cNvPr>
          <p:cNvSpPr txBox="1"/>
          <p:nvPr/>
        </p:nvSpPr>
        <p:spPr>
          <a:xfrm>
            <a:off x="7976682" y="702815"/>
            <a:ext cx="51514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does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Sun do?</a:t>
            </a:r>
          </a:p>
          <a:p>
            <a:endParaRPr lang="hr-HR" sz="2400" i="1" dirty="0"/>
          </a:p>
          <a:p>
            <a:r>
              <a:rPr lang="hr-HR" sz="2400" dirty="0" err="1"/>
              <a:t>Does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man</a:t>
            </a:r>
            <a:r>
              <a:rPr lang="hr-HR" sz="2400" dirty="0"/>
              <a:t> take </a:t>
            </a:r>
            <a:r>
              <a:rPr lang="hr-HR" sz="2400" dirty="0" err="1"/>
              <a:t>off</a:t>
            </a:r>
            <a:r>
              <a:rPr lang="hr-HR" sz="2400" dirty="0"/>
              <a:t> </a:t>
            </a:r>
            <a:r>
              <a:rPr lang="hr-HR" sz="2400" dirty="0" err="1"/>
              <a:t>his</a:t>
            </a:r>
            <a:r>
              <a:rPr lang="hr-HR" sz="2400" dirty="0"/>
              <a:t> </a:t>
            </a:r>
            <a:r>
              <a:rPr lang="hr-HR" sz="2400" dirty="0" err="1"/>
              <a:t>coat</a:t>
            </a:r>
            <a:r>
              <a:rPr lang="hr-HR" sz="2400" dirty="0"/>
              <a:t>?</a:t>
            </a:r>
          </a:p>
          <a:p>
            <a:endParaRPr lang="hr-HR" sz="2400" i="1" dirty="0"/>
          </a:p>
          <a:p>
            <a:r>
              <a:rPr lang="hr-HR" sz="2400" dirty="0"/>
              <a:t>How </a:t>
            </a:r>
            <a:r>
              <a:rPr lang="hr-HR" sz="2400" dirty="0" err="1"/>
              <a:t>does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Sun </a:t>
            </a:r>
            <a:r>
              <a:rPr lang="hr-HR" sz="2400" dirty="0" err="1"/>
              <a:t>feel</a:t>
            </a:r>
            <a:r>
              <a:rPr lang="hr-HR" sz="2400" dirty="0"/>
              <a:t>?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802D8A8-C4F9-45CB-85AA-7E478286CF4D}"/>
              </a:ext>
            </a:extLst>
          </p:cNvPr>
          <p:cNvSpPr txBox="1"/>
          <p:nvPr/>
        </p:nvSpPr>
        <p:spPr>
          <a:xfrm>
            <a:off x="8167600" y="1761504"/>
            <a:ext cx="3918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Who </a:t>
            </a:r>
            <a:r>
              <a:rPr lang="hr-HR" sz="2400" dirty="0" err="1"/>
              <a:t>won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r>
              <a:rPr lang="hr-HR" sz="2400" dirty="0"/>
              <a:t>How </a:t>
            </a:r>
            <a:r>
              <a:rPr lang="hr-HR" sz="2400" dirty="0" err="1"/>
              <a:t>does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Wind </a:t>
            </a:r>
            <a:r>
              <a:rPr lang="hr-HR" sz="2400" dirty="0" err="1"/>
              <a:t>feel</a:t>
            </a:r>
            <a:r>
              <a:rPr lang="hr-H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28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7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uiExpand="1" build="allAtOnce"/>
      <p:bldP spid="8" grpId="0"/>
      <p:bldP spid="9" grpId="0" build="allAtOnce"/>
      <p:bldP spid="11" grpId="0" build="allAtOnce"/>
      <p:bldP spid="1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6E75053-F9C3-43D8-9D98-E1738B0E4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1" y="1218522"/>
            <a:ext cx="5808382" cy="442095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8DE68C45-1E2F-476D-AD7D-DB4A80AF9604}"/>
              </a:ext>
            </a:extLst>
          </p:cNvPr>
          <p:cNvSpPr txBox="1"/>
          <p:nvPr/>
        </p:nvSpPr>
        <p:spPr>
          <a:xfrm>
            <a:off x="6096000" y="2013626"/>
            <a:ext cx="538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The Wind likes it when it’s windy.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203AEC7-ED37-42CF-A98B-FF1FD9D0C5B0}"/>
              </a:ext>
            </a:extLst>
          </p:cNvPr>
          <p:cNvSpPr txBox="1"/>
          <p:nvPr/>
        </p:nvSpPr>
        <p:spPr>
          <a:xfrm>
            <a:off x="6096000" y="2475291"/>
            <a:ext cx="538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The Sun likes it when it’s sunny.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949D8BEA-0EB0-4C24-8657-53A917A0BEBE}"/>
              </a:ext>
            </a:extLst>
          </p:cNvPr>
          <p:cNvSpPr txBox="1"/>
          <p:nvPr/>
        </p:nvSpPr>
        <p:spPr>
          <a:xfrm>
            <a:off x="6096000" y="2967334"/>
            <a:ext cx="5389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Both the Wind and the Sun think they are very strong.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9FC88AB-7849-4C41-BFF5-0A958A675F62}"/>
              </a:ext>
            </a:extLst>
          </p:cNvPr>
          <p:cNvSpPr txBox="1"/>
          <p:nvPr/>
        </p:nvSpPr>
        <p:spPr>
          <a:xfrm>
            <a:off x="6096000" y="4004554"/>
            <a:ext cx="538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The man is wearing a blue coat.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621354FB-E6B8-4199-B6E7-BAF6CFFDDA66}"/>
              </a:ext>
            </a:extLst>
          </p:cNvPr>
          <p:cNvSpPr txBox="1"/>
          <p:nvPr/>
        </p:nvSpPr>
        <p:spPr>
          <a:xfrm>
            <a:off x="6096000" y="4549303"/>
            <a:ext cx="538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The Wind is sad in the end.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5A7C9A0A-FAA9-4503-AD3C-CBC7FFDAB4F7}"/>
              </a:ext>
            </a:extLst>
          </p:cNvPr>
          <p:cNvSpPr txBox="1"/>
          <p:nvPr/>
        </p:nvSpPr>
        <p:spPr>
          <a:xfrm>
            <a:off x="6096000" y="5010968"/>
            <a:ext cx="538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The Sun is happy because he wins.</a:t>
            </a:r>
          </a:p>
        </p:txBody>
      </p:sp>
    </p:spTree>
    <p:extLst>
      <p:ext uri="{BB962C8B-B14F-4D97-AF65-F5344CB8AC3E}">
        <p14:creationId xmlns:p14="http://schemas.microsoft.com/office/powerpoint/2010/main" val="279732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28076BA-DC5A-42FF-9F1B-0BF5D4072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387" y="1109155"/>
            <a:ext cx="8870107" cy="19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2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C01DF9B6-D89B-4C33-84A2-E4D2CA48792B}"/>
              </a:ext>
            </a:extLst>
          </p:cNvPr>
          <p:cNvSpPr txBox="1"/>
          <p:nvPr/>
        </p:nvSpPr>
        <p:spPr>
          <a:xfrm>
            <a:off x="640080" y="2056822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LET’S PRACTISE!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Read the text aloud. Change your voice and read the sentences as if you were: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angry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cold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hot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disappointed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happy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pic>
        <p:nvPicPr>
          <p:cNvPr id="3" name="Picture 2" descr="A picture containing icon">
            <a:extLst>
              <a:ext uri="{FF2B5EF4-FFF2-40B4-BE49-F238E27FC236}">
                <a16:creationId xmlns:a16="http://schemas.microsoft.com/office/drawing/2014/main" id="{CF294557-1AAB-B721-2F3A-206FB11439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596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703569E-8A04-4D17-B5C4-08CFDC79F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186" y="2270100"/>
            <a:ext cx="6505575" cy="16383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A3524F4-F07E-43B5-8F5F-2F63D5A0C738}"/>
              </a:ext>
            </a:extLst>
          </p:cNvPr>
          <p:cNvSpPr txBox="1"/>
          <p:nvPr/>
        </p:nvSpPr>
        <p:spPr>
          <a:xfrm>
            <a:off x="2201186" y="1089498"/>
            <a:ext cx="852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What’s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moral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story? </a:t>
            </a:r>
            <a:r>
              <a:rPr lang="hr-HR" sz="2400" dirty="0" err="1"/>
              <a:t>Explain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answer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163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3A4711B-B9CF-414A-B404-29DD76E82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19783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3DEDBED-D31A-4B30-9BBF-457A9408B28B}"/>
              </a:ext>
            </a:extLst>
          </p:cNvPr>
          <p:cNvSpPr txBox="1"/>
          <p:nvPr/>
        </p:nvSpPr>
        <p:spPr>
          <a:xfrm>
            <a:off x="5184843" y="496111"/>
            <a:ext cx="6420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71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49112903-14FF-4FE8-B7EA-1659AEE28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92" y="1227813"/>
            <a:ext cx="10074216" cy="4402374"/>
          </a:xfrm>
          <a:prstGeom prst="rect">
            <a:avLst/>
          </a:prstGeom>
          <a:solidFill>
            <a:schemeClr val="bg1"/>
          </a:solidFill>
          <a:ln w="60325">
            <a:solidFill>
              <a:srgbClr val="C00000"/>
            </a:solidFill>
          </a:ln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F4BD39AB-F89C-4B32-B7C3-451B910B9801}"/>
              </a:ext>
            </a:extLst>
          </p:cNvPr>
          <p:cNvSpPr txBox="1"/>
          <p:nvPr/>
        </p:nvSpPr>
        <p:spPr>
          <a:xfrm>
            <a:off x="3608962" y="1770434"/>
            <a:ext cx="3891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rgbClr val="FF9900"/>
                </a:solidFill>
              </a:rPr>
              <a:t>8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6ED5A58-1A5E-4FEB-A416-9705CFD69FD6}"/>
              </a:ext>
            </a:extLst>
          </p:cNvPr>
          <p:cNvSpPr txBox="1"/>
          <p:nvPr/>
        </p:nvSpPr>
        <p:spPr>
          <a:xfrm>
            <a:off x="3608962" y="2240179"/>
            <a:ext cx="3891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rgbClr val="FF9900"/>
                </a:solidFill>
              </a:rPr>
              <a:t>5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924EC70C-6602-4AD4-9A89-29F325F4E769}"/>
              </a:ext>
            </a:extLst>
          </p:cNvPr>
          <p:cNvSpPr txBox="1"/>
          <p:nvPr/>
        </p:nvSpPr>
        <p:spPr>
          <a:xfrm>
            <a:off x="3608962" y="3182778"/>
            <a:ext cx="3891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rgbClr val="FF9900"/>
                </a:solidFill>
              </a:rPr>
              <a:t>7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6BD9DA91-B106-433E-B3F0-798F16FF4EA8}"/>
              </a:ext>
            </a:extLst>
          </p:cNvPr>
          <p:cNvSpPr txBox="1"/>
          <p:nvPr/>
        </p:nvSpPr>
        <p:spPr>
          <a:xfrm>
            <a:off x="3608962" y="3632934"/>
            <a:ext cx="3891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rgbClr val="FF9900"/>
                </a:solidFill>
              </a:rPr>
              <a:t>2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ABC00FEA-8280-45B6-A1AE-ABEB49168127}"/>
              </a:ext>
            </a:extLst>
          </p:cNvPr>
          <p:cNvSpPr txBox="1"/>
          <p:nvPr/>
        </p:nvSpPr>
        <p:spPr>
          <a:xfrm>
            <a:off x="3608962" y="4059570"/>
            <a:ext cx="3891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rgbClr val="FF9900"/>
                </a:solidFill>
              </a:rPr>
              <a:t>4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B6D8B778-7B76-4D1E-8860-21F53D9BADD6}"/>
              </a:ext>
            </a:extLst>
          </p:cNvPr>
          <p:cNvSpPr txBox="1"/>
          <p:nvPr/>
        </p:nvSpPr>
        <p:spPr>
          <a:xfrm>
            <a:off x="3608962" y="4598656"/>
            <a:ext cx="3891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rgbClr val="FF9900"/>
                </a:solidFill>
              </a:rPr>
              <a:t>6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D16F7E45-EA31-4C97-AEF7-7748B6527163}"/>
              </a:ext>
            </a:extLst>
          </p:cNvPr>
          <p:cNvSpPr txBox="1"/>
          <p:nvPr/>
        </p:nvSpPr>
        <p:spPr>
          <a:xfrm>
            <a:off x="3608962" y="5080906"/>
            <a:ext cx="3891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rgbClr val="FF99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1567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7F638E9-3161-4EA7-BBF0-1D5B1E9E4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661" y="1188322"/>
            <a:ext cx="7747532" cy="3936338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246F5BAE-1D5D-4074-BC27-094742D30088}"/>
              </a:ext>
            </a:extLst>
          </p:cNvPr>
          <p:cNvSpPr txBox="1"/>
          <p:nvPr/>
        </p:nvSpPr>
        <p:spPr>
          <a:xfrm>
            <a:off x="6531143" y="1679998"/>
            <a:ext cx="3891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rgbClr val="FF9900"/>
                </a:solidFill>
              </a:rPr>
              <a:t>4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3B10813C-8FC4-44DD-A729-27E15B0E6728}"/>
              </a:ext>
            </a:extLst>
          </p:cNvPr>
          <p:cNvSpPr txBox="1"/>
          <p:nvPr/>
        </p:nvSpPr>
        <p:spPr>
          <a:xfrm>
            <a:off x="6548630" y="2128059"/>
            <a:ext cx="3891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rgbClr val="FF9900"/>
                </a:solidFill>
              </a:rPr>
              <a:t>5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DEA54FF8-81A4-4C84-933E-F418508E92C4}"/>
              </a:ext>
            </a:extLst>
          </p:cNvPr>
          <p:cNvSpPr txBox="1"/>
          <p:nvPr/>
        </p:nvSpPr>
        <p:spPr>
          <a:xfrm>
            <a:off x="6538582" y="3068563"/>
            <a:ext cx="3891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rgbClr val="FF9900"/>
                </a:solidFill>
              </a:rPr>
              <a:t>6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922C0338-723A-4FB4-8943-ECD8EBE666A1}"/>
              </a:ext>
            </a:extLst>
          </p:cNvPr>
          <p:cNvSpPr txBox="1"/>
          <p:nvPr/>
        </p:nvSpPr>
        <p:spPr>
          <a:xfrm>
            <a:off x="6531143" y="3560239"/>
            <a:ext cx="3891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rgbClr val="FF9900"/>
                </a:solidFill>
              </a:rPr>
              <a:t>2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0B440C86-13C2-46E3-A917-A699615DE4AF}"/>
              </a:ext>
            </a:extLst>
          </p:cNvPr>
          <p:cNvSpPr txBox="1"/>
          <p:nvPr/>
        </p:nvSpPr>
        <p:spPr>
          <a:xfrm>
            <a:off x="6546021" y="3964685"/>
            <a:ext cx="3891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rgbClr val="FF9900"/>
                </a:solidFill>
              </a:rPr>
              <a:t>7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1F3BB14B-B6A6-4F68-98FD-499CC61243D6}"/>
              </a:ext>
            </a:extLst>
          </p:cNvPr>
          <p:cNvSpPr txBox="1"/>
          <p:nvPr/>
        </p:nvSpPr>
        <p:spPr>
          <a:xfrm>
            <a:off x="6546021" y="4501057"/>
            <a:ext cx="3891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rgbClr val="FF9900"/>
                </a:solidFill>
              </a:rPr>
              <a:t>3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09C46302-42B7-4DEA-95AA-13BFC5467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806" y="1274239"/>
            <a:ext cx="90392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6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9239</TotalTime>
  <Words>323</Words>
  <Application>Microsoft Office PowerPoint</Application>
  <PresentationFormat>Widescreen</PresentationFormat>
  <Paragraphs>68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UNIT 6:  Around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339</cp:revision>
  <dcterms:created xsi:type="dcterms:W3CDTF">2020-09-19T11:02:00Z</dcterms:created>
  <dcterms:modified xsi:type="dcterms:W3CDTF">2022-09-23T08:34:42Z</dcterms:modified>
</cp:coreProperties>
</file>